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sldIdLst>
    <p:sldId id="256" r:id="rId2"/>
    <p:sldId id="257" r:id="rId3"/>
    <p:sldId id="258" r:id="rId4"/>
    <p:sldId id="261" r:id="rId5"/>
    <p:sldId id="259" r:id="rId6"/>
    <p:sldId id="262" r:id="rId7"/>
    <p:sldId id="263" r:id="rId8"/>
    <p:sldId id="264" r:id="rId9"/>
    <p:sldId id="265" r:id="rId10"/>
    <p:sldId id="266" r:id="rId11"/>
    <p:sldId id="267" r:id="rId12"/>
    <p:sldId id="268" r:id="rId13"/>
    <p:sldId id="269" r:id="rId14"/>
    <p:sldId id="270" r:id="rId15"/>
    <p:sldId id="271" r:id="rId16"/>
    <p:sldId id="272" r:id="rId17"/>
    <p:sldId id="275" r:id="rId18"/>
    <p:sldId id="274" r:id="rId19"/>
    <p:sldId id="273"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1"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1"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1"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1"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4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15" autoAdjust="0"/>
    <p:restoredTop sz="90977" autoAdjust="0"/>
  </p:normalViewPr>
  <p:slideViewPr>
    <p:cSldViewPr>
      <p:cViewPr varScale="1">
        <p:scale>
          <a:sx n="102" d="100"/>
          <a:sy n="102" d="100"/>
        </p:scale>
        <p:origin x="-1518" y="-102"/>
      </p:cViewPr>
      <p:guideLst>
        <p:guide orient="horz" pos="2160"/>
        <p:guide pos="2880"/>
      </p:guideLst>
    </p:cSldViewPr>
  </p:slideViewPr>
  <p:outlineViewPr>
    <p:cViewPr>
      <p:scale>
        <a:sx n="33" d="100"/>
        <a:sy n="33" d="100"/>
      </p:scale>
      <p:origin x="0" y="1031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dirty="0"/>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dirty="0"/>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dirty="0"/>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C56E8DF7-43E8-4102-8881-1825BA0FA42C}" type="slidenum">
              <a:rPr lang="en-US"/>
              <a:pPr>
                <a:defRPr/>
              </a:pPr>
              <a:t>‹#›</a:t>
            </a:fld>
            <a:endParaRPr lang="en-US" dirty="0"/>
          </a:p>
        </p:txBody>
      </p:sp>
    </p:spTree>
    <p:extLst>
      <p:ext uri="{BB962C8B-B14F-4D97-AF65-F5344CB8AC3E}">
        <p14:creationId xmlns:p14="http://schemas.microsoft.com/office/powerpoint/2010/main" val="536777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063F5B0A-C441-4D42-B2D0-7A3482E4DFBA}" type="slidenum">
              <a:rPr lang="en-US" smtClean="0"/>
              <a:pPr/>
              <a:t>1</a:t>
            </a:fld>
            <a:endParaRPr lang="en-US" dirty="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Master1"/>
          <p:cNvPicPr>
            <a:picLocks noChangeAspect="1" noChangeArrowheads="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pitchFamily="1" charset="-128"/>
        </a:defRPr>
      </a:lvl2pPr>
      <a:lvl3pPr algn="ctr" rtl="0" fontAlgn="base">
        <a:spcBef>
          <a:spcPct val="0"/>
        </a:spcBef>
        <a:spcAft>
          <a:spcPct val="0"/>
        </a:spcAft>
        <a:defRPr sz="4400">
          <a:solidFill>
            <a:schemeClr val="tx2"/>
          </a:solidFill>
          <a:latin typeface="Arial" charset="0"/>
          <a:ea typeface="ＭＳ Ｐゴシック" pitchFamily="1" charset="-128"/>
        </a:defRPr>
      </a:lvl3pPr>
      <a:lvl4pPr algn="ctr" rtl="0" fontAlgn="base">
        <a:spcBef>
          <a:spcPct val="0"/>
        </a:spcBef>
        <a:spcAft>
          <a:spcPct val="0"/>
        </a:spcAft>
        <a:defRPr sz="4400">
          <a:solidFill>
            <a:schemeClr val="tx2"/>
          </a:solidFill>
          <a:latin typeface="Arial" charset="0"/>
          <a:ea typeface="ＭＳ Ｐゴシック" pitchFamily="1" charset="-128"/>
        </a:defRPr>
      </a:lvl4pPr>
      <a:lvl5pPr algn="ctr" rtl="0" fontAlgn="base">
        <a:spcBef>
          <a:spcPct val="0"/>
        </a:spcBef>
        <a:spcAft>
          <a:spcPct val="0"/>
        </a:spcAft>
        <a:defRPr sz="4400">
          <a:solidFill>
            <a:schemeClr val="tx2"/>
          </a:solidFill>
          <a:latin typeface="Arial" charset="0"/>
          <a:ea typeface="ＭＳ Ｐゴシック" pitchFamily="1"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1"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1"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1"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bwMode="auto">
          <a:xfrm>
            <a:off x="304800" y="838200"/>
            <a:ext cx="8610600" cy="990600"/>
          </a:xfrm>
          <a:noFill/>
          <a:ln>
            <a:miter lim="800000"/>
            <a:headEnd/>
            <a:tailEnd/>
          </a:ln>
        </p:spPr>
        <p:txBody>
          <a:bodyPr vert="horz" wrap="square" lIns="91440" tIns="45720" rIns="91440" bIns="45720" numCol="1" anchor="t" anchorCtr="0" compatLnSpc="1">
            <a:prstTxWarp prst="textNoShape">
              <a:avLst/>
            </a:prstTxWarp>
          </a:bodyPr>
          <a:lstStyle/>
          <a:p>
            <a:r>
              <a:rPr lang="en-US" sz="4800" b="1" dirty="0" smtClean="0">
                <a:solidFill>
                  <a:srgbClr val="00245D"/>
                </a:solidFill>
                <a:latin typeface="Garamond" pitchFamily="18" charset="0"/>
              </a:rPr>
              <a:t>Affidavit Ballot Procedures</a:t>
            </a:r>
            <a:endParaRPr lang="en-US" sz="4800" b="1" dirty="0" smtClean="0">
              <a:latin typeface="Garamond" pitchFamily="18" charset="0"/>
            </a:endParaRPr>
          </a:p>
        </p:txBody>
      </p:sp>
      <p:sp>
        <p:nvSpPr>
          <p:cNvPr id="2051" name="Rectangle 2"/>
          <p:cNvSpPr>
            <a:spLocks noGrp="1" noChangeArrowheads="1"/>
          </p:cNvSpPr>
          <p:nvPr>
            <p:ph type="subTitle" idx="1"/>
          </p:nvPr>
        </p:nvSpPr>
        <p:spPr bwMode="auto">
          <a:xfrm>
            <a:off x="1447800" y="1676400"/>
            <a:ext cx="6324600" cy="3124200"/>
          </a:xfrm>
          <a:noFill/>
          <a:ln>
            <a:miter lim="800000"/>
            <a:headEnd/>
            <a:tailEnd/>
          </a:ln>
        </p:spPr>
        <p:txBody>
          <a:bodyPr vert="horz" wrap="square" lIns="91440" tIns="45720" rIns="91440" bIns="45720" numCol="1" anchor="t" anchorCtr="0" compatLnSpc="1">
            <a:prstTxWarp prst="textNoShape">
              <a:avLst/>
            </a:prstTxWarp>
          </a:bodyPr>
          <a:lstStyle/>
          <a:p>
            <a:endParaRPr lang="en-US" sz="2800" dirty="0" smtClean="0">
              <a:latin typeface="+mn-lt"/>
            </a:endParaRPr>
          </a:p>
          <a:p>
            <a:pPr>
              <a:lnSpc>
                <a:spcPct val="80000"/>
              </a:lnSpc>
            </a:pPr>
            <a:r>
              <a:rPr lang="en-US" sz="3600" b="1" dirty="0" smtClean="0">
                <a:solidFill>
                  <a:srgbClr val="002060"/>
                </a:solidFill>
              </a:rPr>
              <a:t>The Mississippi Secretary of State’s Office</a:t>
            </a:r>
          </a:p>
          <a:p>
            <a:pPr>
              <a:lnSpc>
                <a:spcPct val="80000"/>
              </a:lnSpc>
            </a:pPr>
            <a:r>
              <a:rPr lang="en-US" sz="3600" b="1" dirty="0" smtClean="0">
                <a:solidFill>
                  <a:srgbClr val="002060"/>
                </a:solidFill>
              </a:rPr>
              <a:t>Elections Division</a:t>
            </a:r>
          </a:p>
          <a:p>
            <a:pPr>
              <a:lnSpc>
                <a:spcPct val="80000"/>
              </a:lnSpc>
            </a:pPr>
            <a:r>
              <a:rPr lang="en-US" sz="3600" b="1" dirty="0" smtClean="0">
                <a:solidFill>
                  <a:srgbClr val="002060"/>
                </a:solidFill>
              </a:rPr>
              <a:t>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4000" dirty="0" smtClean="0">
                <a:latin typeface="+mn-lt"/>
              </a:rPr>
              <a:t>Affidavit Ballot Checklist #4</a:t>
            </a:r>
          </a:p>
        </p:txBody>
      </p:sp>
      <p:sp>
        <p:nvSpPr>
          <p:cNvPr id="11267" name="Rectangle 3"/>
          <p:cNvSpPr>
            <a:spLocks noGrp="1" noChangeArrowheads="1"/>
          </p:cNvSpPr>
          <p:nvPr>
            <p:ph idx="1"/>
          </p:nvPr>
        </p:nvSpPr>
        <p:spPr bwMode="auto">
          <a:xfrm>
            <a:off x="457200" y="1066800"/>
            <a:ext cx="8229600" cy="5059363"/>
          </a:xfrm>
          <a:noFill/>
          <a:ln>
            <a:miter lim="800000"/>
            <a:headEnd/>
            <a:tailEnd/>
          </a:ln>
        </p:spPr>
        <p:txBody>
          <a:bodyPr vert="horz" wrap="square" lIns="91440" tIns="45720" rIns="91440" bIns="45720" numCol="1" anchor="t" anchorCtr="0" compatLnSpc="1">
            <a:prstTxWarp prst="textNoShape">
              <a:avLst/>
            </a:prstTxWarp>
          </a:bodyPr>
          <a:lstStyle/>
          <a:p>
            <a:pPr marL="609600" indent="-609600"/>
            <a:r>
              <a:rPr lang="en-US" sz="2400" dirty="0" smtClean="0">
                <a:latin typeface="+mn-lt"/>
              </a:rPr>
              <a:t>If the Poll Managers establish that the voter is in the correct precinct but voter’s name does not appear on the pollbook, they should advise the voter that he/she may vote by affidavit ballot.  </a:t>
            </a:r>
          </a:p>
          <a:p>
            <a:pPr marL="609600" indent="-609600">
              <a:buFontTx/>
              <a:buNone/>
            </a:pPr>
            <a:endParaRPr lang="en-US" sz="2400" dirty="0" smtClean="0">
              <a:latin typeface="+mn-lt"/>
            </a:endParaRPr>
          </a:p>
          <a:p>
            <a:pPr marL="609600" indent="-609600"/>
            <a:r>
              <a:rPr lang="en-US" sz="2400" dirty="0" smtClean="0">
                <a:latin typeface="+mn-lt"/>
              </a:rPr>
              <a:t>The voter must sign a separate sign-in sheet (Receipt Book).</a:t>
            </a:r>
          </a:p>
          <a:p>
            <a:pPr marL="609600" indent="-609600">
              <a:buFontTx/>
              <a:buNone/>
            </a:pPr>
            <a:endParaRPr lang="en-US" sz="1800" dirty="0" smtClean="0">
              <a:latin typeface="+mn-lt"/>
            </a:endParaRPr>
          </a:p>
          <a:p>
            <a:pPr marL="609600" indent="-609600">
              <a:buFont typeface="Wingdings" pitchFamily="2" charset="2"/>
              <a:buNone/>
            </a:pPr>
            <a:r>
              <a:rPr lang="en-US" sz="2400" dirty="0" smtClean="0">
                <a:latin typeface="+mn-lt"/>
              </a:rPr>
              <a:t>	Reference:  Miss. Code Ann. §23-15-573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4000" dirty="0" smtClean="0">
                <a:latin typeface="+mn-lt"/>
              </a:rPr>
              <a:t>Affidavit Ballot Checklist #5</a:t>
            </a:r>
          </a:p>
        </p:txBody>
      </p:sp>
      <p:sp>
        <p:nvSpPr>
          <p:cNvPr id="12291" name="Rectangle 3"/>
          <p:cNvSpPr>
            <a:spLocks noGrp="1" noChangeArrowheads="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609600" indent="-609600">
              <a:lnSpc>
                <a:spcPct val="80000"/>
              </a:lnSpc>
            </a:pPr>
            <a:r>
              <a:rPr lang="en-US" sz="2400" dirty="0" smtClean="0">
                <a:latin typeface="+mn-lt"/>
              </a:rPr>
              <a:t>The voter and Poll Manager complete the appropriate sections of the affidavit ballot envelope. </a:t>
            </a:r>
          </a:p>
          <a:p>
            <a:pPr marL="609600" indent="-609600">
              <a:lnSpc>
                <a:spcPct val="80000"/>
              </a:lnSpc>
              <a:buFontTx/>
              <a:buNone/>
            </a:pPr>
            <a:endParaRPr lang="en-US" sz="1800" dirty="0" smtClean="0">
              <a:latin typeface="+mn-lt"/>
            </a:endParaRPr>
          </a:p>
          <a:p>
            <a:pPr marL="609600" indent="-609600">
              <a:lnSpc>
                <a:spcPct val="80000"/>
              </a:lnSpc>
            </a:pPr>
            <a:r>
              <a:rPr lang="en-US" sz="2400" dirty="0" smtClean="0">
                <a:latin typeface="+mn-lt"/>
              </a:rPr>
              <a:t>The Poll Manager checks the type of election, the name of the municipality, the reason for using an affidavit ballot, and print the name of the precinct and date. </a:t>
            </a:r>
          </a:p>
          <a:p>
            <a:pPr marL="609600" indent="-609600">
              <a:lnSpc>
                <a:spcPct val="80000"/>
              </a:lnSpc>
              <a:buFontTx/>
              <a:buNone/>
            </a:pPr>
            <a:r>
              <a:rPr lang="en-US" sz="1800" dirty="0" smtClean="0">
                <a:latin typeface="+mn-lt"/>
              </a:rPr>
              <a:t> </a:t>
            </a:r>
          </a:p>
          <a:p>
            <a:pPr marL="609600" indent="-609600">
              <a:lnSpc>
                <a:spcPct val="80000"/>
              </a:lnSpc>
            </a:pPr>
            <a:r>
              <a:rPr lang="en-US" sz="2400" dirty="0" smtClean="0">
                <a:latin typeface="+mn-lt"/>
              </a:rPr>
              <a:t>The voter provides as much of the identifying information as possible and checks the appropriate box under “Affidavit of Voter.”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500" dirty="0" smtClean="0">
                <a:latin typeface="+mn-lt"/>
              </a:rPr>
              <a:t>Completing Affidavit Ballot Envelope</a:t>
            </a:r>
          </a:p>
        </p:txBody>
      </p:sp>
      <p:sp>
        <p:nvSpPr>
          <p:cNvPr id="13315" name="Rectangle 3"/>
          <p:cNvSpPr>
            <a:spLocks noGrp="1" noChangeArrowheads="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600" dirty="0" smtClean="0">
                <a:latin typeface="+mn-lt"/>
              </a:rPr>
              <a:t>The voter signs the envelope.</a:t>
            </a:r>
          </a:p>
          <a:p>
            <a:pPr>
              <a:buFont typeface="Wingdings" pitchFamily="2" charset="2"/>
              <a:buNone/>
            </a:pPr>
            <a:endParaRPr lang="en-US" sz="3600" dirty="0" smtClean="0">
              <a:latin typeface="+mn-lt"/>
            </a:endParaRPr>
          </a:p>
          <a:p>
            <a:r>
              <a:rPr lang="en-US" sz="3600" dirty="0" smtClean="0">
                <a:latin typeface="+mn-lt"/>
              </a:rPr>
              <a:t>The Poll Manager signs the envelope.</a:t>
            </a:r>
          </a:p>
          <a:p>
            <a:pPr>
              <a:buFont typeface="Wingdings" pitchFamily="2" charset="2"/>
              <a:buNone/>
            </a:pPr>
            <a:endParaRPr lang="en-US" dirty="0" smtClean="0">
              <a:latin typeface="+mn-lt"/>
            </a:endParaRPr>
          </a:p>
          <a:p>
            <a:pPr>
              <a:buFont typeface="Wingdings" pitchFamily="2" charset="2"/>
              <a:buNone/>
            </a:pPr>
            <a:endParaRPr lang="en-US" dirty="0" smtClean="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latin typeface="+mn-lt"/>
              </a:rPr>
              <a:t>Affidavit Ballot Checklist #6</a:t>
            </a:r>
          </a:p>
        </p:txBody>
      </p:sp>
      <p:sp>
        <p:nvSpPr>
          <p:cNvPr id="14339" name="Rectangle 3"/>
          <p:cNvSpPr>
            <a:spLocks noGrp="1" noChangeArrowheads="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lvl="1">
              <a:buFont typeface="Arial" pitchFamily="34" charset="0"/>
              <a:buChar char="•"/>
            </a:pPr>
            <a:r>
              <a:rPr lang="en-US" sz="3200" dirty="0" smtClean="0">
                <a:latin typeface="+mn-lt"/>
              </a:rPr>
              <a:t>The Poll Manager provides the blank 	ballot to the voter.</a:t>
            </a:r>
          </a:p>
        </p:txBody>
      </p:sp>
      <p:sp>
        <p:nvSpPr>
          <p:cNvPr id="6" name="Rectangle 3"/>
          <p:cNvSpPr txBox="1">
            <a:spLocks noChangeArrowheads="1"/>
          </p:cNvSpPr>
          <p:nvPr/>
        </p:nvSpPr>
        <p:spPr>
          <a:xfrm>
            <a:off x="304800" y="2743200"/>
            <a:ext cx="7924800" cy="3352800"/>
          </a:xfrm>
          <a:prstGeom prst="rect">
            <a:avLst/>
          </a:prstGeom>
        </p:spPr>
        <p:txBody>
          <a:bodyPr/>
          <a:lstStyle/>
          <a:p>
            <a:pPr marL="914400" lvl="1" indent="-457200">
              <a:spcBef>
                <a:spcPct val="20000"/>
              </a:spcBef>
              <a:buFont typeface="Arial" pitchFamily="34" charset="0"/>
              <a:buChar char="•"/>
              <a:defRPr/>
            </a:pPr>
            <a:r>
              <a:rPr lang="en-US" sz="3200" kern="0" dirty="0" smtClean="0">
                <a:latin typeface="+mn-lt"/>
                <a:ea typeface="+mn-ea"/>
              </a:rPr>
              <a:t>The </a:t>
            </a:r>
            <a:r>
              <a:rPr lang="en-US" sz="3200" kern="0" dirty="0">
                <a:latin typeface="+mn-lt"/>
                <a:ea typeface="+mn-ea"/>
              </a:rPr>
              <a:t>voter is provided a suitable place </a:t>
            </a:r>
            <a:r>
              <a:rPr lang="en-US" sz="3200" kern="0" dirty="0" smtClean="0">
                <a:latin typeface="+mn-lt"/>
                <a:ea typeface="+mn-ea"/>
              </a:rPr>
              <a:t>where </a:t>
            </a:r>
            <a:r>
              <a:rPr lang="en-US" sz="3200" kern="0" dirty="0">
                <a:latin typeface="+mn-lt"/>
                <a:ea typeface="+mn-ea"/>
              </a:rPr>
              <a:t>he/she can mark the ballot in </a:t>
            </a:r>
            <a:r>
              <a:rPr lang="en-US" sz="3200" kern="0" dirty="0" smtClean="0">
                <a:latin typeface="+mn-lt"/>
                <a:ea typeface="+mn-ea"/>
              </a:rPr>
              <a:t>secret</a:t>
            </a:r>
            <a:r>
              <a:rPr lang="en-US" sz="3200" kern="0" dirty="0">
                <a:latin typeface="+mn-lt"/>
                <a:ea typeface="+mn-ea"/>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latin typeface="+mn-lt"/>
              </a:rPr>
              <a:t>Affidavit Ballot Checklist #7</a:t>
            </a:r>
          </a:p>
        </p:txBody>
      </p:sp>
      <p:sp>
        <p:nvSpPr>
          <p:cNvPr id="15363" name="Rectangle 3"/>
          <p:cNvSpPr>
            <a:spLocks noGrp="1" noChangeArrowheads="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US" dirty="0" smtClean="0">
                <a:latin typeface="+mn-lt"/>
              </a:rPr>
              <a:t>	</a:t>
            </a:r>
            <a:r>
              <a:rPr lang="en-US" sz="3600" dirty="0" smtClean="0">
                <a:latin typeface="+mn-lt"/>
              </a:rPr>
              <a:t>The voted ballot is folded by the voter and handed to the Poll Manager who places it in the ballot envelope and seals the envelope.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latin typeface="+mn-lt"/>
              </a:rPr>
              <a:t>Affidavit Ballot Checklist #8</a:t>
            </a:r>
          </a:p>
        </p:txBody>
      </p:sp>
      <p:sp>
        <p:nvSpPr>
          <p:cNvPr id="16387" name="Rectangle 3"/>
          <p:cNvSpPr>
            <a:spLocks noGrp="1" noChangeArrowheads="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US" sz="3600" dirty="0" smtClean="0">
                <a:latin typeface="+mn-lt"/>
              </a:rPr>
              <a:t>	The affidavit ballot envelope is then sealed and placed in the ballot box.</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latin typeface="+mn-lt"/>
              </a:rPr>
              <a:t>Affidavit Ballot Checklist #9</a:t>
            </a:r>
          </a:p>
        </p:txBody>
      </p:sp>
      <p:sp>
        <p:nvSpPr>
          <p:cNvPr id="17411" name="Rectangle 3"/>
          <p:cNvSpPr>
            <a:spLocks noGrp="1" noChangeArrowheads="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None/>
            </a:pPr>
            <a:r>
              <a:rPr lang="en-US" sz="3600" dirty="0" smtClean="0">
                <a:latin typeface="+mn-lt"/>
              </a:rPr>
              <a:t>	The voter is provided written information on how to ascertain whether his/her affidavit ballot was counted, and if not, why it was not counted.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600" dirty="0" smtClean="0">
                <a:latin typeface="+mn-lt"/>
              </a:rPr>
              <a:t>Help America Vote Act</a:t>
            </a:r>
          </a:p>
        </p:txBody>
      </p:sp>
      <p:sp>
        <p:nvSpPr>
          <p:cNvPr id="18435" name="Rectangle 3"/>
          <p:cNvSpPr>
            <a:spLocks noGrp="1" noChangeArrowheads="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90000"/>
              </a:lnSpc>
              <a:buFont typeface="Wingdings" pitchFamily="2" charset="2"/>
              <a:buNone/>
            </a:pPr>
            <a:r>
              <a:rPr lang="en-US" dirty="0" smtClean="0">
                <a:latin typeface="+mn-lt"/>
              </a:rPr>
              <a:t>	</a:t>
            </a:r>
            <a:r>
              <a:rPr lang="en-US" b="1" i="1" dirty="0" smtClean="0">
                <a:latin typeface="+mn-lt"/>
              </a:rPr>
              <a:t>Due to the federal mandates of the Help America Vote Act (HAVA) and Miss. Code Ann. 23-15-573 (4), the existing  affidavit procedure must now include giving the voter written instructions on how to ascertain if their vote was counted, and if not, why not.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74638"/>
            <a:ext cx="8229600" cy="868362"/>
          </a:xfrm>
          <a:noFill/>
          <a:ln>
            <a:miter lim="800000"/>
            <a:headEnd/>
            <a:tailEnd/>
          </a:ln>
        </p:spPr>
        <p:txBody>
          <a:bodyPr vert="horz" wrap="square" lIns="91440" tIns="45720" rIns="91440" bIns="45720" numCol="1" anchor="t" anchorCtr="0" compatLnSpc="1">
            <a:prstTxWarp prst="textNoShape">
              <a:avLst/>
            </a:prstTxWarp>
          </a:bodyPr>
          <a:lstStyle/>
          <a:p>
            <a:r>
              <a:rPr lang="en-US" sz="2800" dirty="0" smtClean="0">
                <a:latin typeface="+mn-lt"/>
              </a:rPr>
              <a:t>Instructions For Voters Who Cast</a:t>
            </a:r>
            <a:br>
              <a:rPr lang="en-US" sz="2800" dirty="0" smtClean="0">
                <a:latin typeface="+mn-lt"/>
              </a:rPr>
            </a:br>
            <a:r>
              <a:rPr lang="en-US" sz="2800" dirty="0" smtClean="0">
                <a:latin typeface="+mn-lt"/>
              </a:rPr>
              <a:t> Affidavit Ballots</a:t>
            </a:r>
          </a:p>
        </p:txBody>
      </p:sp>
      <p:sp>
        <p:nvSpPr>
          <p:cNvPr id="19459" name="Rectangle 3"/>
          <p:cNvSpPr>
            <a:spLocks noGrp="1" noChangeArrowheads="1"/>
          </p:cNvSpPr>
          <p:nvPr>
            <p:ph idx="1"/>
          </p:nvPr>
        </p:nvSpPr>
        <p:spPr bwMode="auto">
          <a:xfrm>
            <a:off x="457200" y="1219200"/>
            <a:ext cx="8229600" cy="502920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sz="1500" b="1" dirty="0" smtClean="0"/>
              <a:t>INSTRUCTIONS FOR VOTERS WHO CAST AFFIDAVIT BALLOTS:</a:t>
            </a:r>
          </a:p>
          <a:p>
            <a:pPr marL="0" indent="0">
              <a:lnSpc>
                <a:spcPct val="80000"/>
              </a:lnSpc>
              <a:buNone/>
            </a:pPr>
            <a:endParaRPr lang="en-US" sz="1500" dirty="0" smtClean="0"/>
          </a:p>
          <a:p>
            <a:pPr>
              <a:lnSpc>
                <a:spcPct val="80000"/>
              </a:lnSpc>
            </a:pPr>
            <a:r>
              <a:rPr lang="en-US" sz="1500" dirty="0" smtClean="0"/>
              <a:t>You have had to cast an affidavit ballot because you certified that:</a:t>
            </a:r>
          </a:p>
          <a:p>
            <a:pPr>
              <a:lnSpc>
                <a:spcPct val="80000"/>
              </a:lnSpc>
            </a:pPr>
            <a:r>
              <a:rPr lang="en-US" sz="1500" dirty="0" smtClean="0"/>
              <a:t>I am not registered to vote because I have been illegally denied registration; </a:t>
            </a:r>
            <a:r>
              <a:rPr lang="en-US" sz="1500" b="1" dirty="0" smtClean="0"/>
              <a:t>or,</a:t>
            </a:r>
            <a:endParaRPr lang="en-US" sz="1500" dirty="0" smtClean="0"/>
          </a:p>
          <a:p>
            <a:pPr>
              <a:lnSpc>
                <a:spcPct val="80000"/>
              </a:lnSpc>
            </a:pPr>
            <a:r>
              <a:rPr lang="en-US" sz="1500" dirty="0" smtClean="0"/>
              <a:t>I am eligible to vote in this election; I am a resident of this precinct and lawfully registered to vote in this municipality at least 30 days prior to this date, and: </a:t>
            </a:r>
          </a:p>
          <a:p>
            <a:pPr>
              <a:lnSpc>
                <a:spcPct val="80000"/>
              </a:lnSpc>
            </a:pPr>
            <a:r>
              <a:rPr lang="en-US" sz="1500" dirty="0" smtClean="0"/>
              <a:t>I have moved recently from the old street address written above to the new address written above; </a:t>
            </a:r>
            <a:r>
              <a:rPr lang="en-US" sz="1500" b="1" dirty="0" smtClean="0"/>
              <a:t>or</a:t>
            </a:r>
            <a:r>
              <a:rPr lang="en-US" sz="1500" dirty="0" smtClean="0"/>
              <a:t>,</a:t>
            </a:r>
          </a:p>
          <a:p>
            <a:pPr>
              <a:lnSpc>
                <a:spcPct val="80000"/>
              </a:lnSpc>
            </a:pPr>
            <a:r>
              <a:rPr lang="en-US" sz="1500" dirty="0" smtClean="0"/>
              <a:t>I have </a:t>
            </a:r>
            <a:r>
              <a:rPr lang="en-US" sz="1500" i="1" dirty="0" smtClean="0"/>
              <a:t>not</a:t>
            </a:r>
            <a:r>
              <a:rPr lang="en-US" sz="1500" dirty="0" smtClean="0"/>
              <a:t> moved recently, but my name is not on the pollbook; </a:t>
            </a:r>
            <a:r>
              <a:rPr lang="en-US" sz="1500" b="1" dirty="0" smtClean="0"/>
              <a:t>or</a:t>
            </a:r>
            <a:r>
              <a:rPr lang="en-US" sz="1500" dirty="0" smtClean="0"/>
              <a:t>,</a:t>
            </a:r>
          </a:p>
          <a:p>
            <a:pPr>
              <a:lnSpc>
                <a:spcPct val="80000"/>
              </a:lnSpc>
            </a:pPr>
            <a:r>
              <a:rPr lang="en-US" sz="1500" dirty="0" smtClean="0"/>
              <a:t>I do not otherwise qualify under state or federal law to cast a </a:t>
            </a:r>
            <a:r>
              <a:rPr lang="en-US" sz="1500" i="1" dirty="0" smtClean="0"/>
              <a:t>regular election day ballot</a:t>
            </a:r>
            <a:r>
              <a:rPr lang="en-US" sz="1500" dirty="0" smtClean="0"/>
              <a:t>.</a:t>
            </a:r>
          </a:p>
          <a:p>
            <a:pPr>
              <a:lnSpc>
                <a:spcPct val="80000"/>
              </a:lnSpc>
            </a:pPr>
            <a:r>
              <a:rPr lang="en-US" sz="1500" dirty="0" smtClean="0"/>
              <a:t>Under new federal law, the Help America Vote Act of 2002, you are entitled to discover the disposition of your affidavit ballot.  Please contact your Municipal Clerk, Municipal Election Commissioners, or Municipal </a:t>
            </a:r>
            <a:r>
              <a:rPr lang="en-US" sz="1500" dirty="0"/>
              <a:t>P</a:t>
            </a:r>
            <a:r>
              <a:rPr lang="en-US" sz="1500" dirty="0" smtClean="0"/>
              <a:t>arty </a:t>
            </a:r>
            <a:r>
              <a:rPr lang="en-US" sz="1500" dirty="0"/>
              <a:t>E</a:t>
            </a:r>
            <a:r>
              <a:rPr lang="en-US" sz="1500" dirty="0" smtClean="0"/>
              <a:t>xecutive Committee Members to determine whether your affidavit ballot counted and if not, why not.  Please contact:</a:t>
            </a:r>
          </a:p>
          <a:p>
            <a:pPr>
              <a:lnSpc>
                <a:spcPct val="80000"/>
              </a:lnSpc>
            </a:pPr>
            <a:r>
              <a:rPr lang="en-US" sz="1500" dirty="0" smtClean="0"/>
              <a:t>CONTACT:________________________________________________________</a:t>
            </a:r>
          </a:p>
          <a:p>
            <a:pPr>
              <a:lnSpc>
                <a:spcPct val="80000"/>
              </a:lnSpc>
              <a:buFont typeface="Wingdings" pitchFamily="2" charset="2"/>
              <a:buNone/>
            </a:pPr>
            <a:r>
              <a:rPr lang="en-US" sz="1500" dirty="0" smtClean="0"/>
              <a:t>        		(Name of Municipal Elections Commissioner or Party Chair)</a:t>
            </a:r>
          </a:p>
          <a:p>
            <a:pPr>
              <a:lnSpc>
                <a:spcPct val="80000"/>
              </a:lnSpc>
            </a:pPr>
            <a:r>
              <a:rPr lang="en-US" sz="1500" dirty="0" smtClean="0"/>
              <a:t>PHONE:__________________________________________________________</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4800" b="1" dirty="0" smtClean="0">
                <a:latin typeface="Garamond" pitchFamily="18" charset="0"/>
              </a:rPr>
              <a:t>Contact Information</a:t>
            </a:r>
            <a:r>
              <a:rPr lang="en-US" sz="3500" dirty="0" smtClean="0">
                <a:latin typeface="+mn-lt"/>
              </a:rPr>
              <a:t/>
            </a:r>
            <a:br>
              <a:rPr lang="en-US" sz="3500" dirty="0" smtClean="0">
                <a:latin typeface="+mn-lt"/>
              </a:rPr>
            </a:br>
            <a:endParaRPr lang="en-US" sz="3500" dirty="0" smtClean="0">
              <a:latin typeface="+mn-lt"/>
            </a:endParaRPr>
          </a:p>
        </p:txBody>
      </p:sp>
      <p:sp>
        <p:nvSpPr>
          <p:cNvPr id="5" name="Rectangle 3"/>
          <p:cNvSpPr>
            <a:spLocks noGrp="1" noChangeArrowheads="1"/>
          </p:cNvSpPr>
          <p:nvPr>
            <p:ph idx="1"/>
          </p:nvPr>
        </p:nvSpPr>
        <p:spPr>
          <a:xfrm>
            <a:off x="457200" y="1066800"/>
            <a:ext cx="8229600" cy="4906963"/>
          </a:xfrm>
        </p:spPr>
        <p:txBody>
          <a:bodyPr/>
          <a:lstStyle/>
          <a:p>
            <a:pPr algn="ctr">
              <a:lnSpc>
                <a:spcPct val="90000"/>
              </a:lnSpc>
              <a:buFont typeface="Wingdings" pitchFamily="2" charset="2"/>
              <a:buNone/>
              <a:defRPr/>
            </a:pPr>
            <a:r>
              <a:rPr lang="en-US" sz="2600" b="1" dirty="0" smtClean="0"/>
              <a:t>The Mississippi </a:t>
            </a:r>
            <a:r>
              <a:rPr lang="en-US" sz="2600" b="1" dirty="0"/>
              <a:t>Secretary of State’s Office</a:t>
            </a:r>
          </a:p>
          <a:p>
            <a:pPr algn="ctr">
              <a:lnSpc>
                <a:spcPct val="90000"/>
              </a:lnSpc>
              <a:buFont typeface="Wingdings" pitchFamily="2" charset="2"/>
              <a:buNone/>
              <a:defRPr/>
            </a:pPr>
            <a:r>
              <a:rPr lang="en-US" sz="2600" b="1" dirty="0"/>
              <a:t>Elections </a:t>
            </a:r>
            <a:r>
              <a:rPr lang="en-US" sz="2600" b="1" dirty="0" smtClean="0"/>
              <a:t>Division</a:t>
            </a:r>
          </a:p>
          <a:p>
            <a:pPr algn="ctr">
              <a:lnSpc>
                <a:spcPct val="90000"/>
              </a:lnSpc>
              <a:buFont typeface="Wingdings" pitchFamily="2" charset="2"/>
              <a:buNone/>
              <a:defRPr/>
            </a:pPr>
            <a:r>
              <a:rPr lang="en-US" sz="2600" b="1" dirty="0" smtClean="0"/>
              <a:t>Heath Hillman, Assistant Secretary of State, Elections</a:t>
            </a:r>
            <a:endParaRPr lang="en-US" sz="2600" b="1" dirty="0"/>
          </a:p>
          <a:p>
            <a:pPr algn="ctr">
              <a:lnSpc>
                <a:spcPct val="90000"/>
              </a:lnSpc>
              <a:buFont typeface="Wingdings" pitchFamily="2" charset="2"/>
              <a:buNone/>
              <a:defRPr/>
            </a:pPr>
            <a:r>
              <a:rPr lang="en-US" sz="2200" dirty="0" smtClean="0">
                <a:latin typeface="+mn-lt"/>
              </a:rPr>
              <a:t>Post </a:t>
            </a:r>
            <a:r>
              <a:rPr lang="en-US" sz="2200" dirty="0">
                <a:latin typeface="+mn-lt"/>
              </a:rPr>
              <a:t>Office Box 136</a:t>
            </a:r>
          </a:p>
          <a:p>
            <a:pPr algn="ctr">
              <a:lnSpc>
                <a:spcPct val="90000"/>
              </a:lnSpc>
              <a:buFont typeface="Wingdings" pitchFamily="2" charset="2"/>
              <a:buNone/>
              <a:defRPr/>
            </a:pPr>
            <a:r>
              <a:rPr lang="en-US" sz="2200" dirty="0">
                <a:latin typeface="+mn-lt"/>
              </a:rPr>
              <a:t>401 Mississippi Street</a:t>
            </a:r>
          </a:p>
          <a:p>
            <a:pPr algn="ctr">
              <a:lnSpc>
                <a:spcPct val="90000"/>
              </a:lnSpc>
              <a:buFont typeface="Wingdings" pitchFamily="2" charset="2"/>
              <a:buNone/>
              <a:defRPr/>
            </a:pPr>
            <a:r>
              <a:rPr lang="en-US" sz="2200" dirty="0">
                <a:latin typeface="+mn-lt"/>
              </a:rPr>
              <a:t>Jackson, MS 39205</a:t>
            </a:r>
          </a:p>
          <a:p>
            <a:pPr algn="ctr">
              <a:lnSpc>
                <a:spcPct val="90000"/>
              </a:lnSpc>
              <a:buFont typeface="Wingdings" pitchFamily="2" charset="2"/>
              <a:buNone/>
              <a:defRPr/>
            </a:pPr>
            <a:r>
              <a:rPr lang="en-US" sz="2200" dirty="0">
                <a:latin typeface="+mn-lt"/>
              </a:rPr>
              <a:t>Phone (601) 359-1350</a:t>
            </a:r>
          </a:p>
          <a:p>
            <a:pPr algn="ctr">
              <a:lnSpc>
                <a:spcPct val="90000"/>
              </a:lnSpc>
              <a:buFont typeface="Wingdings" pitchFamily="2" charset="2"/>
              <a:buNone/>
              <a:defRPr/>
            </a:pPr>
            <a:r>
              <a:rPr lang="en-US" sz="2200" dirty="0">
                <a:latin typeface="+mn-lt"/>
              </a:rPr>
              <a:t>Elections Hotline 1-800-829-6786</a:t>
            </a:r>
          </a:p>
          <a:p>
            <a:pPr algn="ctr">
              <a:lnSpc>
                <a:spcPct val="90000"/>
              </a:lnSpc>
              <a:buFont typeface="Wingdings" pitchFamily="2" charset="2"/>
              <a:buNone/>
              <a:defRPr/>
            </a:pPr>
            <a:r>
              <a:rPr lang="en-US" sz="2200" dirty="0" smtClean="0">
                <a:latin typeface="+mn-lt"/>
              </a:rPr>
              <a:t>www.sos.ms.gov</a:t>
            </a:r>
            <a:endParaRPr lang="en-US" sz="2200" dirty="0">
              <a:latin typeface="+mn-lt"/>
            </a:endParaRPr>
          </a:p>
          <a:p>
            <a:pPr algn="ctr">
              <a:lnSpc>
                <a:spcPct val="90000"/>
              </a:lnSpc>
              <a:buFont typeface="Wingdings" pitchFamily="2" charset="2"/>
              <a:buNone/>
              <a:defRPr/>
            </a:pPr>
            <a:endParaRPr lang="en-US" dirty="0">
              <a:latin typeface="+mn-lt"/>
            </a:endParaRPr>
          </a:p>
          <a:p>
            <a:pPr algn="ctr">
              <a:lnSpc>
                <a:spcPct val="90000"/>
              </a:lnSpc>
              <a:buFont typeface="Wingdings" pitchFamily="2" charset="2"/>
              <a:buNone/>
              <a:defRPr/>
            </a:pPr>
            <a:endParaRPr lang="en-US"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5"/>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l"/>
            <a:r>
              <a:rPr lang="en-US" sz="4000" u="sng" dirty="0" smtClean="0">
                <a:latin typeface="+mn-lt"/>
              </a:rPr>
              <a:t>Introduction</a:t>
            </a:r>
            <a:r>
              <a:rPr lang="en-US" dirty="0" smtClean="0">
                <a:latin typeface="+mn-lt"/>
              </a:rPr>
              <a:t>	</a:t>
            </a:r>
          </a:p>
        </p:txBody>
      </p:sp>
      <p:sp>
        <p:nvSpPr>
          <p:cNvPr id="3075" name="Rectangle 15"/>
          <p:cNvSpPr>
            <a:spLocks noGrp="1" noChangeArrowheads="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Tx/>
              <a:buNone/>
            </a:pPr>
            <a:r>
              <a:rPr lang="en-US" dirty="0" smtClean="0">
                <a:latin typeface="+mn-lt"/>
              </a:rPr>
              <a:t>	</a:t>
            </a:r>
          </a:p>
        </p:txBody>
      </p:sp>
      <p:sp>
        <p:nvSpPr>
          <p:cNvPr id="6" name="Rectangle 16"/>
          <p:cNvSpPr txBox="1">
            <a:spLocks noChangeArrowheads="1"/>
          </p:cNvSpPr>
          <p:nvPr/>
        </p:nvSpPr>
        <p:spPr>
          <a:xfrm>
            <a:off x="381000" y="1371600"/>
            <a:ext cx="8305800" cy="4724400"/>
          </a:xfrm>
          <a:prstGeom prst="rect">
            <a:avLst/>
          </a:prstGeom>
        </p:spPr>
        <p:txBody>
          <a:bodyPr/>
          <a:lstStyle/>
          <a:p>
            <a:pPr marL="342900" indent="-342900">
              <a:spcBef>
                <a:spcPct val="20000"/>
              </a:spcBef>
              <a:buFont typeface="Wingdings" pitchFamily="2" charset="2"/>
              <a:buNone/>
              <a:defRPr/>
            </a:pPr>
            <a:endParaRPr lang="en-US" sz="3200" kern="0" dirty="0">
              <a:latin typeface="+mn-lt"/>
              <a:ea typeface="+mn-ea"/>
            </a:endParaRPr>
          </a:p>
        </p:txBody>
      </p:sp>
      <p:sp>
        <p:nvSpPr>
          <p:cNvPr id="7" name="Rectangle 16"/>
          <p:cNvSpPr txBox="1">
            <a:spLocks noChangeArrowheads="1"/>
          </p:cNvSpPr>
          <p:nvPr/>
        </p:nvSpPr>
        <p:spPr>
          <a:xfrm>
            <a:off x="609600" y="1219200"/>
            <a:ext cx="8077200" cy="4876800"/>
          </a:xfrm>
          <a:prstGeom prst="rect">
            <a:avLst/>
          </a:prstGeom>
        </p:spPr>
        <p:txBody>
          <a:bodyPr/>
          <a:lstStyle/>
          <a:p>
            <a:pPr marL="342900" indent="-342900">
              <a:spcBef>
                <a:spcPct val="20000"/>
              </a:spcBef>
              <a:buFont typeface="Wingdings" pitchFamily="2" charset="2"/>
              <a:buChar char="§"/>
              <a:defRPr/>
            </a:pPr>
            <a:r>
              <a:rPr lang="en-US" kern="0" dirty="0">
                <a:latin typeface="+mn-lt"/>
                <a:ea typeface="+mn-ea"/>
              </a:rPr>
              <a:t>Any person who desires to vote and whose name does not appear on the poll books must be afforded the opportunity to cast an affidavit/provisional ballot.</a:t>
            </a:r>
          </a:p>
          <a:p>
            <a:pPr marL="342900" indent="-342900">
              <a:spcBef>
                <a:spcPct val="20000"/>
              </a:spcBef>
              <a:defRPr/>
            </a:pPr>
            <a:endParaRPr lang="en-US" kern="0" dirty="0">
              <a:latin typeface="+mn-lt"/>
              <a:ea typeface="+mn-ea"/>
            </a:endParaRPr>
          </a:p>
          <a:p>
            <a:pPr marL="342900" indent="-342900">
              <a:spcBef>
                <a:spcPct val="20000"/>
              </a:spcBef>
              <a:buFont typeface="Wingdings" pitchFamily="2" charset="2"/>
              <a:buChar char="§"/>
              <a:defRPr/>
            </a:pPr>
            <a:r>
              <a:rPr lang="en-US" kern="0" dirty="0">
                <a:latin typeface="+mn-lt"/>
                <a:ea typeface="+mn-ea"/>
              </a:rPr>
              <a:t>Under federal law, affidavit ballots are referred to as “provisional </a:t>
            </a:r>
            <a:r>
              <a:rPr lang="en-US" kern="0" dirty="0" smtClean="0">
                <a:latin typeface="+mn-lt"/>
                <a:ea typeface="+mn-ea"/>
              </a:rPr>
              <a:t>ballots.”</a:t>
            </a:r>
            <a:endParaRPr lang="en-US" kern="0" dirty="0">
              <a:latin typeface="+mn-lt"/>
              <a:ea typeface="+mn-ea"/>
            </a:endParaRPr>
          </a:p>
          <a:p>
            <a:pPr marL="800100" lvl="1" indent="-342900">
              <a:spcBef>
                <a:spcPct val="20000"/>
              </a:spcBef>
              <a:buFont typeface="Arial" pitchFamily="34" charset="0"/>
              <a:buChar char="•"/>
              <a:defRPr/>
            </a:pPr>
            <a:r>
              <a:rPr lang="en-US" sz="2000" kern="0" dirty="0">
                <a:latin typeface="+mn-lt"/>
                <a:ea typeface="+mn-ea"/>
              </a:rPr>
              <a:t>The terms affidavit ballot and provisional ballot have the same meaning and are used </a:t>
            </a:r>
            <a:r>
              <a:rPr lang="en-US" sz="2000" kern="0" dirty="0" smtClean="0">
                <a:latin typeface="+mn-lt"/>
                <a:ea typeface="+mn-ea"/>
              </a:rPr>
              <a:t>interchangeably.</a:t>
            </a:r>
            <a:endParaRPr lang="en-US" sz="2000" kern="0" dirty="0">
              <a:latin typeface="+mn-lt"/>
              <a:ea typeface="+mn-ea"/>
            </a:endParaRPr>
          </a:p>
          <a:p>
            <a:pPr marL="342900" indent="-342900">
              <a:spcBef>
                <a:spcPct val="20000"/>
              </a:spcBef>
              <a:buFont typeface="Wingdings" pitchFamily="2" charset="2"/>
              <a:buNone/>
              <a:defRPr/>
            </a:pPr>
            <a:endParaRPr lang="en-US" sz="900" kern="0" dirty="0">
              <a:latin typeface="+mn-lt"/>
              <a:ea typeface="+mn-ea"/>
            </a:endParaRPr>
          </a:p>
          <a:p>
            <a:pPr marL="342900" indent="-342900">
              <a:spcBef>
                <a:spcPct val="20000"/>
              </a:spcBef>
              <a:buFont typeface="Wingdings" pitchFamily="2" charset="2"/>
              <a:buNone/>
              <a:defRPr/>
            </a:pPr>
            <a:r>
              <a:rPr lang="en-US" sz="2000" kern="0" dirty="0">
                <a:latin typeface="+mn-lt"/>
                <a:ea typeface="+mn-ea"/>
              </a:rPr>
              <a:t>Reference:  Miss. Code Ann. §23-15-573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600" dirty="0" smtClean="0">
                <a:latin typeface="+mn-lt"/>
              </a:rPr>
              <a:t>Affidavit Ballots Are Used When:</a:t>
            </a:r>
          </a:p>
        </p:txBody>
      </p:sp>
      <p:sp>
        <p:nvSpPr>
          <p:cNvPr id="4099" name="Rectangle 3"/>
          <p:cNvSpPr>
            <a:spLocks noGrp="1" noChangeArrowheads="1"/>
          </p:cNvSpPr>
          <p:nvPr>
            <p:ph idx="1"/>
          </p:nvPr>
        </p:nvSpPr>
        <p:spPr bwMode="auto">
          <a:xfrm>
            <a:off x="457200" y="1295400"/>
            <a:ext cx="8229600" cy="4830763"/>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sz="2800" dirty="0" smtClean="0"/>
              <a:t>The prospective voter’s name does not appear on the </a:t>
            </a:r>
            <a:r>
              <a:rPr lang="en-US" sz="2800" dirty="0" err="1" smtClean="0"/>
              <a:t>pollbook</a:t>
            </a:r>
            <a:r>
              <a:rPr lang="en-US" sz="2800" dirty="0" smtClean="0"/>
              <a:t>.</a:t>
            </a:r>
          </a:p>
          <a:p>
            <a:pPr>
              <a:lnSpc>
                <a:spcPct val="80000"/>
              </a:lnSpc>
            </a:pPr>
            <a:r>
              <a:rPr lang="en-US" sz="2800" dirty="0" smtClean="0"/>
              <a:t>The voter has moved within the county, district, or municipality and did not notify the Circuit Clerk, Municipal Clerk, or Election Commission.</a:t>
            </a:r>
          </a:p>
          <a:p>
            <a:pPr>
              <a:lnSpc>
                <a:spcPct val="80000"/>
              </a:lnSpc>
            </a:pPr>
            <a:r>
              <a:rPr lang="en-US" sz="2800" dirty="0" smtClean="0"/>
              <a:t>The voter’s name was erroneously purged.</a:t>
            </a:r>
          </a:p>
          <a:p>
            <a:pPr>
              <a:lnSpc>
                <a:spcPct val="80000"/>
              </a:lnSpc>
            </a:pPr>
            <a:r>
              <a:rPr lang="en-US" sz="2800" dirty="0" smtClean="0"/>
              <a:t>The voter has been illegally denied registration</a:t>
            </a:r>
            <a:r>
              <a:rPr lang="en-US" sz="2800" dirty="0"/>
              <a:t>.</a:t>
            </a:r>
            <a:r>
              <a:rPr lang="en-US" sz="2800" dirty="0" smtClean="0"/>
              <a:t> </a:t>
            </a:r>
          </a:p>
          <a:p>
            <a:pPr>
              <a:lnSpc>
                <a:spcPct val="80000"/>
              </a:lnSpc>
            </a:pPr>
            <a:r>
              <a:rPr lang="en-US" sz="2800" dirty="0" smtClean="0"/>
              <a:t>The voter is a first time unverified mail-in voter, and does not have a HAVA approved form of identification.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533400" y="274638"/>
            <a:ext cx="8153400" cy="715962"/>
          </a:xfrm>
          <a:noFill/>
          <a:ln>
            <a:miter lim="800000"/>
            <a:headEnd/>
            <a:tailEnd/>
          </a:ln>
        </p:spPr>
        <p:txBody>
          <a:bodyPr vert="horz" wrap="square" lIns="91440" tIns="45720" rIns="91440" bIns="45720" numCol="1" anchor="t" anchorCtr="0" compatLnSpc="1">
            <a:prstTxWarp prst="textNoShape">
              <a:avLst/>
            </a:prstTxWarp>
          </a:bodyPr>
          <a:lstStyle/>
          <a:p>
            <a:pPr algn="l"/>
            <a:r>
              <a:rPr lang="en-US" sz="3600" dirty="0" smtClean="0">
                <a:latin typeface="+mn-lt"/>
              </a:rPr>
              <a:t>       </a:t>
            </a:r>
            <a:r>
              <a:rPr lang="en-US" sz="3200" dirty="0" smtClean="0">
                <a:latin typeface="+mn-lt"/>
              </a:rPr>
              <a:t>Voter Verification for First-time </a:t>
            </a:r>
            <a:br>
              <a:rPr lang="en-US" sz="3200" dirty="0" smtClean="0">
                <a:latin typeface="+mn-lt"/>
              </a:rPr>
            </a:br>
            <a:r>
              <a:rPr lang="en-US" sz="3200" dirty="0" smtClean="0">
                <a:latin typeface="+mn-lt"/>
              </a:rPr>
              <a:t>                Mail-in Registrants</a:t>
            </a:r>
            <a:r>
              <a:rPr lang="en-US" sz="4000" dirty="0" smtClean="0">
                <a:latin typeface="+mn-lt"/>
              </a:rPr>
              <a:t>		</a:t>
            </a:r>
            <a:r>
              <a:rPr lang="en-US" dirty="0" smtClean="0">
                <a:latin typeface="+mn-lt"/>
              </a:rPr>
              <a:t>	</a:t>
            </a:r>
          </a:p>
        </p:txBody>
      </p:sp>
      <p:sp>
        <p:nvSpPr>
          <p:cNvPr id="5123" name="Rectangle 3"/>
          <p:cNvSpPr>
            <a:spLocks noGrp="1" noChangeArrowheads="1"/>
          </p:cNvSpPr>
          <p:nvPr>
            <p:ph idx="1"/>
          </p:nvPr>
        </p:nvSpPr>
        <p:spPr bwMode="auto">
          <a:xfrm>
            <a:off x="457200" y="1066800"/>
            <a:ext cx="8229600" cy="5257800"/>
          </a:xfrm>
          <a:noFill/>
          <a:ln>
            <a:miter lim="800000"/>
            <a:headEnd/>
            <a:tailEnd/>
          </a:ln>
        </p:spPr>
        <p:txBody>
          <a:bodyPr vert="horz" wrap="square" lIns="91440" tIns="45720" rIns="91440" bIns="45720" numCol="1" anchor="t" anchorCtr="0" compatLnSpc="1">
            <a:prstTxWarp prst="textNoShape">
              <a:avLst/>
            </a:prstTxWarp>
          </a:bodyPr>
          <a:lstStyle/>
          <a:p>
            <a:endParaRPr lang="en-US" sz="2400" dirty="0" smtClean="0">
              <a:latin typeface="+mn-lt"/>
            </a:endParaRPr>
          </a:p>
          <a:p>
            <a:r>
              <a:rPr lang="en-US" sz="2600" dirty="0" smtClean="0">
                <a:latin typeface="+mn-lt"/>
              </a:rPr>
              <a:t>Under federal and state laws, voters who registered by mail-in application after January 1, 2004, may have to present a form of identification on Election Day in order to cast a regular election day ballot.</a:t>
            </a:r>
          </a:p>
          <a:p>
            <a:r>
              <a:rPr lang="en-US" sz="2600" dirty="0" smtClean="0">
                <a:latin typeface="+mn-lt"/>
              </a:rPr>
              <a:t>Only applies to unverified first-time mail-in registrants.</a:t>
            </a:r>
          </a:p>
          <a:p>
            <a:r>
              <a:rPr lang="en-US" sz="2600" dirty="0" smtClean="0">
                <a:latin typeface="+mn-lt"/>
              </a:rPr>
              <a:t>Pollbooks should clearly indicate these voters.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200" dirty="0" smtClean="0">
                <a:latin typeface="+mn-lt"/>
              </a:rPr>
              <a:t>HAVA Approved Forms</a:t>
            </a:r>
            <a:br>
              <a:rPr lang="en-US" sz="3200" dirty="0" smtClean="0">
                <a:latin typeface="+mn-lt"/>
              </a:rPr>
            </a:br>
            <a:r>
              <a:rPr lang="en-US" sz="3200" dirty="0" smtClean="0">
                <a:latin typeface="+mn-lt"/>
              </a:rPr>
              <a:t>of Identification</a:t>
            </a:r>
          </a:p>
        </p:txBody>
      </p:sp>
      <p:sp>
        <p:nvSpPr>
          <p:cNvPr id="6147" name="Rectangle 3"/>
          <p:cNvSpPr>
            <a:spLocks noGrp="1" noChangeArrowheads="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sz="2600" dirty="0" smtClean="0">
                <a:latin typeface="+mn-lt"/>
              </a:rPr>
              <a:t>Current valid photo ID</a:t>
            </a:r>
          </a:p>
          <a:p>
            <a:pPr>
              <a:lnSpc>
                <a:spcPct val="80000"/>
              </a:lnSpc>
            </a:pPr>
            <a:r>
              <a:rPr lang="en-US" sz="2600" dirty="0" smtClean="0">
                <a:latin typeface="+mn-lt"/>
              </a:rPr>
              <a:t>Current utility bill with voter’s </a:t>
            </a:r>
          </a:p>
          <a:p>
            <a:pPr>
              <a:lnSpc>
                <a:spcPct val="80000"/>
              </a:lnSpc>
              <a:buFont typeface="Wingdings" pitchFamily="2" charset="2"/>
              <a:buNone/>
            </a:pPr>
            <a:r>
              <a:rPr lang="en-US" sz="2600" dirty="0" smtClean="0">
                <a:latin typeface="+mn-lt"/>
              </a:rPr>
              <a:t>	name and address</a:t>
            </a:r>
          </a:p>
          <a:p>
            <a:pPr>
              <a:lnSpc>
                <a:spcPct val="80000"/>
              </a:lnSpc>
            </a:pPr>
            <a:r>
              <a:rPr lang="en-US" sz="2600" dirty="0" smtClean="0">
                <a:latin typeface="+mn-lt"/>
              </a:rPr>
              <a:t>Current bank statement with voter’s name and address</a:t>
            </a:r>
          </a:p>
          <a:p>
            <a:pPr>
              <a:lnSpc>
                <a:spcPct val="80000"/>
              </a:lnSpc>
            </a:pPr>
            <a:r>
              <a:rPr lang="en-US" sz="2600" dirty="0" smtClean="0">
                <a:latin typeface="+mn-lt"/>
              </a:rPr>
              <a:t>Current paycheck or Government check with voter’s name and address</a:t>
            </a:r>
          </a:p>
          <a:p>
            <a:pPr>
              <a:lnSpc>
                <a:spcPct val="80000"/>
              </a:lnSpc>
            </a:pPr>
            <a:r>
              <a:rPr lang="en-US" sz="2600" dirty="0" smtClean="0">
                <a:latin typeface="+mn-lt"/>
              </a:rPr>
              <a:t>Any other government document exhibiting voters name and address</a:t>
            </a:r>
          </a:p>
          <a:p>
            <a:pPr marL="0" indent="0">
              <a:lnSpc>
                <a:spcPct val="80000"/>
              </a:lnSpc>
              <a:buNone/>
            </a:pPr>
            <a:endParaRPr lang="en-US" sz="2400" dirty="0" smtClean="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4000" dirty="0" smtClean="0">
                <a:latin typeface="+mn-lt"/>
              </a:rPr>
              <a:t>Affidavit Must Include:</a:t>
            </a:r>
          </a:p>
        </p:txBody>
      </p:sp>
      <p:sp>
        <p:nvSpPr>
          <p:cNvPr id="7171" name="Rectangle 3"/>
          <p:cNvSpPr>
            <a:spLocks noGrp="1" noChangeArrowheads="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sz="2400" dirty="0" smtClean="0">
                <a:latin typeface="+mn-lt"/>
              </a:rPr>
              <a:t>Complete name</a:t>
            </a:r>
          </a:p>
          <a:p>
            <a:pPr>
              <a:lnSpc>
                <a:spcPct val="80000"/>
              </a:lnSpc>
              <a:buFont typeface="Wingdings" pitchFamily="2" charset="2"/>
              <a:buNone/>
            </a:pPr>
            <a:endParaRPr lang="en-US" sz="2400" dirty="0" smtClean="0">
              <a:latin typeface="+mn-lt"/>
            </a:endParaRPr>
          </a:p>
          <a:p>
            <a:pPr>
              <a:lnSpc>
                <a:spcPct val="80000"/>
              </a:lnSpc>
            </a:pPr>
            <a:r>
              <a:rPr lang="en-US" sz="2400" dirty="0" smtClean="0">
                <a:latin typeface="+mn-lt"/>
              </a:rPr>
              <a:t>All required addresses and telephone numbers</a:t>
            </a:r>
          </a:p>
          <a:p>
            <a:pPr>
              <a:lnSpc>
                <a:spcPct val="80000"/>
              </a:lnSpc>
              <a:buFont typeface="Wingdings" pitchFamily="2" charset="2"/>
              <a:buNone/>
            </a:pPr>
            <a:endParaRPr lang="en-US" sz="2400" dirty="0" smtClean="0">
              <a:latin typeface="+mn-lt"/>
            </a:endParaRPr>
          </a:p>
          <a:p>
            <a:pPr>
              <a:lnSpc>
                <a:spcPct val="80000"/>
              </a:lnSpc>
            </a:pPr>
            <a:r>
              <a:rPr lang="en-US" sz="2400" dirty="0" smtClean="0">
                <a:latin typeface="+mn-lt"/>
              </a:rPr>
              <a:t>Signature of the affiant</a:t>
            </a:r>
          </a:p>
          <a:p>
            <a:pPr>
              <a:lnSpc>
                <a:spcPct val="80000"/>
              </a:lnSpc>
              <a:buFont typeface="Wingdings" pitchFamily="2" charset="2"/>
              <a:buNone/>
            </a:pPr>
            <a:endParaRPr lang="en-US" sz="2400" dirty="0" smtClean="0">
              <a:latin typeface="+mn-lt"/>
            </a:endParaRPr>
          </a:p>
          <a:p>
            <a:pPr>
              <a:lnSpc>
                <a:spcPct val="80000"/>
              </a:lnSpc>
            </a:pPr>
            <a:r>
              <a:rPr lang="en-US" sz="2400" dirty="0" smtClean="0">
                <a:latin typeface="+mn-lt"/>
              </a:rPr>
              <a:t>Signature of one (1) of the election managers</a:t>
            </a:r>
          </a:p>
          <a:p>
            <a:pPr>
              <a:lnSpc>
                <a:spcPct val="80000"/>
              </a:lnSpc>
              <a:buFont typeface="Wingdings" pitchFamily="2" charset="2"/>
              <a:buNone/>
            </a:pPr>
            <a:endParaRPr lang="en-US" sz="2400" dirty="0" smtClean="0">
              <a:latin typeface="+mn-lt"/>
            </a:endParaRPr>
          </a:p>
          <a:p>
            <a:pPr>
              <a:lnSpc>
                <a:spcPct val="80000"/>
              </a:lnSpc>
              <a:buFont typeface="Wingdings" pitchFamily="2" charset="2"/>
              <a:buNone/>
            </a:pPr>
            <a:r>
              <a:rPr lang="en-US" sz="2000" dirty="0" smtClean="0">
                <a:latin typeface="+mn-lt"/>
              </a:rPr>
              <a:t>Reference:  Miss. Code Ann. §23-15-573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4000" dirty="0" smtClean="0">
                <a:latin typeface="+mn-lt"/>
              </a:rPr>
              <a:t>Affidavit Ballot Checklist #1</a:t>
            </a:r>
          </a:p>
        </p:txBody>
      </p:sp>
      <p:sp>
        <p:nvSpPr>
          <p:cNvPr id="8195" name="Rectangle 3"/>
          <p:cNvSpPr>
            <a:spLocks noGrp="1" noChangeArrowheads="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609600" indent="-609600">
              <a:buFont typeface="Wingdings" pitchFamily="2" charset="2"/>
              <a:buNone/>
            </a:pPr>
            <a:r>
              <a:rPr lang="en-US" dirty="0" smtClean="0">
                <a:latin typeface="+mn-lt"/>
              </a:rPr>
              <a:t>	</a:t>
            </a:r>
            <a:r>
              <a:rPr lang="en-US" sz="4000" dirty="0" smtClean="0">
                <a:latin typeface="+mn-lt"/>
              </a:rPr>
              <a:t>Voter appears at the polling place and Poll Manager determines that voter’s name is not on the pollbooks.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4000" dirty="0" smtClean="0">
                <a:latin typeface="+mn-lt"/>
              </a:rPr>
              <a:t>Affidavit Ballot Checklist #2</a:t>
            </a:r>
          </a:p>
        </p:txBody>
      </p:sp>
      <p:sp>
        <p:nvSpPr>
          <p:cNvPr id="9219" name="Rectangle 3"/>
          <p:cNvSpPr>
            <a:spLocks noGrp="1" noChangeArrowheads="1"/>
          </p:cNvSpPr>
          <p:nvPr>
            <p:ph idx="1"/>
          </p:nvPr>
        </p:nvSpPr>
        <p:spPr bwMode="auto">
          <a:xfrm>
            <a:off x="457200" y="1219200"/>
            <a:ext cx="8229600" cy="4906963"/>
          </a:xfrm>
          <a:noFill/>
          <a:ln>
            <a:miter lim="800000"/>
            <a:headEnd/>
            <a:tailEnd/>
          </a:ln>
        </p:spPr>
        <p:txBody>
          <a:bodyPr vert="horz" wrap="square" lIns="91440" tIns="45720" rIns="91440" bIns="45720" numCol="1" anchor="t" anchorCtr="0" compatLnSpc="1">
            <a:prstTxWarp prst="textNoShape">
              <a:avLst/>
            </a:prstTxWarp>
          </a:bodyPr>
          <a:lstStyle/>
          <a:p>
            <a:pPr marL="609600" indent="-609600">
              <a:buFont typeface="Wingdings" pitchFamily="2" charset="2"/>
              <a:buNone/>
            </a:pPr>
            <a:r>
              <a:rPr lang="en-US" dirty="0" smtClean="0">
                <a:latin typeface="+mn-lt"/>
              </a:rPr>
              <a:t>	Poll Managers must then determine if the voter should be voting at another polling place by referring to a master list of all municipal voters or by contacting the Municipal Clerk, Municipal Election Commission, or Municipal Executive Committee, and simply ask where the voter resides.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4000" dirty="0" smtClean="0">
                <a:latin typeface="+mn-lt"/>
              </a:rPr>
              <a:t>Affidavit Ballot Checklist #3</a:t>
            </a:r>
          </a:p>
        </p:txBody>
      </p:sp>
      <p:sp>
        <p:nvSpPr>
          <p:cNvPr id="10243" name="Rectangle 3"/>
          <p:cNvSpPr>
            <a:spLocks noGrp="1" noChangeArrowheads="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609600" indent="-609600"/>
            <a:r>
              <a:rPr lang="en-US" sz="2800" dirty="0" smtClean="0">
                <a:latin typeface="+mn-lt"/>
              </a:rPr>
              <a:t>If the voter resides in another precinct, tell the voter he/she must go to that precinct’s polling place. </a:t>
            </a:r>
          </a:p>
          <a:p>
            <a:pPr marL="609600" indent="-609600">
              <a:buFontTx/>
              <a:buNone/>
            </a:pPr>
            <a:endParaRPr lang="en-US" sz="2800" dirty="0" smtClean="0">
              <a:latin typeface="+mn-lt"/>
            </a:endParaRPr>
          </a:p>
          <a:p>
            <a:pPr marL="609600" indent="-609600"/>
            <a:r>
              <a:rPr lang="en-US" sz="2800" dirty="0" smtClean="0">
                <a:latin typeface="+mn-lt"/>
              </a:rPr>
              <a:t> </a:t>
            </a:r>
            <a:r>
              <a:rPr lang="en-US" sz="2800" b="1" u="sng" dirty="0" smtClean="0">
                <a:latin typeface="+mn-lt"/>
              </a:rPr>
              <a:t>Why?</a:t>
            </a:r>
            <a:r>
              <a:rPr lang="en-US" sz="2800" dirty="0" smtClean="0">
                <a:latin typeface="+mn-lt"/>
              </a:rPr>
              <a:t>  If the voter casts a ballot at a precinct other than where the voter resides, the entire ballot must be rejected.</a:t>
            </a:r>
          </a:p>
        </p:txBody>
      </p:sp>
    </p:spTree>
  </p:cSld>
  <p:clrMapOvr>
    <a:masterClrMapping/>
  </p:clrMapOvr>
</p:sld>
</file>

<file path=ppt/theme/theme1.xml><?xml version="1.0" encoding="utf-8"?>
<a:theme xmlns:a="http://schemas.openxmlformats.org/drawingml/2006/main" name="SOS4446 Powerpoint V1">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SOS4446 Powerpoint V1</Template>
  <TotalTime>200</TotalTime>
  <Words>751</Words>
  <Application>Microsoft Office PowerPoint</Application>
  <PresentationFormat>On-screen Show (4:3)</PresentationFormat>
  <Paragraphs>100</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SOS4446 Powerpoint V1</vt:lpstr>
      <vt:lpstr>Affidavit Ballot Procedures</vt:lpstr>
      <vt:lpstr>Introduction </vt:lpstr>
      <vt:lpstr>Affidavit Ballots Are Used When:</vt:lpstr>
      <vt:lpstr>       Voter Verification for First-time                  Mail-in Registrants   </vt:lpstr>
      <vt:lpstr>HAVA Approved Forms of Identification</vt:lpstr>
      <vt:lpstr>Affidavit Must Include:</vt:lpstr>
      <vt:lpstr>Affidavit Ballot Checklist #1</vt:lpstr>
      <vt:lpstr>Affidavit Ballot Checklist #2</vt:lpstr>
      <vt:lpstr>Affidavit Ballot Checklist #3</vt:lpstr>
      <vt:lpstr>Affidavit Ballot Checklist #4</vt:lpstr>
      <vt:lpstr>Affidavit Ballot Checklist #5</vt:lpstr>
      <vt:lpstr>Completing Affidavit Ballot Envelope</vt:lpstr>
      <vt:lpstr>Affidavit Ballot Checklist #6</vt:lpstr>
      <vt:lpstr>Affidavit Ballot Checklist #7</vt:lpstr>
      <vt:lpstr>Affidavit Ballot Checklist #8</vt:lpstr>
      <vt:lpstr>Affidavit Ballot Checklist #9</vt:lpstr>
      <vt:lpstr>Help America Vote Act</vt:lpstr>
      <vt:lpstr>Instructions For Voters Who Cast  Affidavit Ballots</vt:lpstr>
      <vt:lpstr>Contact Information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Affidavit Ballot Procedures</dc:title>
  <dc:creator>Elizabeth</dc:creator>
  <cp:lastModifiedBy>chrisk</cp:lastModifiedBy>
  <cp:revision>47</cp:revision>
  <dcterms:created xsi:type="dcterms:W3CDTF">2010-01-25T19:35:56Z</dcterms:created>
  <dcterms:modified xsi:type="dcterms:W3CDTF">2012-04-18T20:56:47Z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